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71" r:id="rId6"/>
    <p:sldId id="261" r:id="rId7"/>
    <p:sldId id="263" r:id="rId8"/>
    <p:sldId id="264" r:id="rId9"/>
    <p:sldId id="265" r:id="rId10"/>
    <p:sldId id="270" r:id="rId11"/>
    <p:sldId id="267" r:id="rId12"/>
    <p:sldId id="272" r:id="rId13"/>
    <p:sldId id="268" r:id="rId14"/>
    <p:sldId id="278" r:id="rId15"/>
    <p:sldId id="279" r:id="rId16"/>
    <p:sldId id="282" r:id="rId17"/>
    <p:sldId id="280" r:id="rId18"/>
    <p:sldId id="281" r:id="rId19"/>
    <p:sldId id="283" r:id="rId20"/>
    <p:sldId id="285" r:id="rId21"/>
    <p:sldId id="287" r:id="rId22"/>
    <p:sldId id="286" r:id="rId23"/>
    <p:sldId id="288" r:id="rId24"/>
    <p:sldId id="289" r:id="rId25"/>
    <p:sldId id="290" r:id="rId26"/>
    <p:sldId id="291" r:id="rId27"/>
    <p:sldId id="292" r:id="rId28"/>
    <p:sldId id="293" r:id="rId29"/>
    <p:sldId id="284" r:id="rId30"/>
    <p:sldId id="257" r:id="rId31"/>
    <p:sldId id="258" r:id="rId32"/>
    <p:sldId id="273" r:id="rId33"/>
    <p:sldId id="2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E40235-56F3-4557-BFB7-FBB65A774542}" v="1" dt="2022-05-31T09:46:45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9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6908F-AA2E-4240-B2E3-018B3E6BA843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29311-1A95-4EB3-ABAA-A22DBE251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Origin of data,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636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32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957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468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19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637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459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1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6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71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17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back to each individual pieces in previously slide (small chunk of the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71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84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44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52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115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213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201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29311-1A95-4EB3-ABAA-A22DBE2512A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56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17CE-C2DC-4E0B-8F00-89EDF4D2D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E4885-D121-428B-9FC2-D53CC0940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F81E0-97CE-4F1B-AE44-33E86589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ACB1F-ED6F-4E02-AE2B-EDDAE87A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D83D-9914-4BB5-9D31-172C21DB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1511-0B17-4375-91F8-3A9AD489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D6ADC-E88A-47B5-8F1E-7E935570A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EDF33-134B-4770-BF8C-B613A8FC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8694-4BA7-4589-9518-306A7685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E9C31-11FA-4770-B4B9-E14ABCB9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4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A1946-0209-4AA1-840F-6A1871942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19E5D-2E8E-4E76-8860-6B100FDD9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5D0C-0388-401F-87AF-16AB6A04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D8C8D-5624-40D2-AFF4-EBED6AB9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EEA1E-C4A8-4621-B35D-B0258CB6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63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A531-6BEF-4752-B7C3-2AA92720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A90E-C634-485E-BC54-420EDC6CE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A1A28-D41F-4860-BB8D-004EF948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6CA6D-0D12-4231-A3C2-3FCE4B9A9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038D6-3829-431B-A8CA-DDBFD492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59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CB46-91D3-4BAE-A404-F84DA5BA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58577-4036-4C0E-B746-0FA0737DE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1D158-6C2F-4831-B7D1-F3876191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9902-59A0-4ACC-A2E3-D52251C6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8C27D-FFA2-4EAB-9CC6-56496562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1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F763-30E2-447C-A163-20E21A5B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8EC0-4F43-47E0-AD43-3EA681FA4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D815C-E421-4872-A0E5-8CA533B22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86DE4-F9E7-4AF9-8F06-DDE19BF0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6EF4-D1B0-4A59-8A0D-67B132A3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2B08D-1B20-4556-83D6-6143E0A8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5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2D0B-9C5F-46D5-9999-17B9C862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A0B3B-0FC0-496D-856B-B5BFDE5D3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E9AC9-0938-4D84-BDAA-B52BC1CA9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46A15-85C3-41B7-853C-B8B889750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20AA8-E155-42DA-BB53-8955D2D63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EB7086-1259-429C-80FE-37369FC7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8A1F8B-8FA9-450C-A566-63DA4CA9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9DA85-5FD3-403B-89CB-1C1DAB9D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69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1326-FAC1-46E0-9048-920506F4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E742D-B6EF-4B6C-99B5-519D9BA95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8E4A0-983B-46C0-8CD3-CDEAE646E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01892-9DF2-4635-99BB-C2740BBB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35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3E20D-D5B4-417C-8770-7FA09C6E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9F7C9-7235-4757-9C07-36735A87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10D4F-E914-468B-B8EB-7735A2CA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44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346C-488B-4FB2-9273-6CFE0717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E5057-3EBE-4BF9-8212-E35E33337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7FB81-9681-48F1-942E-6B04234E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5D80C-A72B-4996-B221-C8F744E4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82B90-7D93-4C7C-9EAB-3D99523C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F750E-2E78-462F-93B9-F4B1FF61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4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9079-F4B6-4B6A-8F35-F174BFF5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E6CAA9-59E0-4E35-912C-44BAC471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52FFB-2014-4C2E-BC8E-7181B1E6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115C9-64FA-4AFB-9C11-A75C9040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70CED-C58D-4402-9212-03B80164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4ED01-607E-4148-A2C4-B68215BB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3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06E8D-4A20-4B1C-B95E-90B785C3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7DC4F-97A9-4F53-BF22-2191B62ED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D9D0D-32A2-41D1-9409-1E13CE6F6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01C0D-BA7C-46C0-B822-86E9B927D5B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3E45-16C3-402B-868D-356BF21DC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99437-5C23-4ED3-967F-C484DE887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83956-D521-47A4-B169-D1BE9BBAF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16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75BE-8054-4D01-AB1B-D6493119B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4602480"/>
            <a:ext cx="10800000" cy="1260000"/>
          </a:xfrm>
        </p:spPr>
        <p:txBody>
          <a:bodyPr anchor="ctr">
            <a:noAutofit/>
          </a:bodyPr>
          <a:lstStyle/>
          <a:p>
            <a:r>
              <a:rPr lang="en-CA" sz="3600" dirty="0"/>
              <a:t>Optimal sizing of solar photovoltaic and lithium battery storage to reduce grid electricity reliance in buildings</a:t>
            </a:r>
            <a:endParaRPr lang="en-GB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C1D3F-7432-4DB3-AA0D-6E28A5C88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20509"/>
            <a:ext cx="6542202" cy="90000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Han </a:t>
            </a:r>
            <a:r>
              <a:rPr lang="en-US" sz="2000" dirty="0" err="1"/>
              <a:t>Kun</a:t>
            </a:r>
            <a:r>
              <a:rPr lang="en-US" sz="2000" dirty="0"/>
              <a:t> Ren, Malcolm D. McCulloch, David C.H. Wallom</a:t>
            </a:r>
            <a:endParaRPr lang="en-GB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8A191E-8859-419C-87C0-7294D4AC0867}"/>
              </a:ext>
            </a:extLst>
          </p:cNvPr>
          <p:cNvGrpSpPr/>
          <p:nvPr/>
        </p:nvGrpSpPr>
        <p:grpSpPr>
          <a:xfrm>
            <a:off x="6463347" y="5820509"/>
            <a:ext cx="5548345" cy="900000"/>
            <a:chOff x="8470324" y="40549462"/>
            <a:chExt cx="12381267" cy="201600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FD0DB0F-11ED-4512-85BD-FD0512EE1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2654" y="40657462"/>
              <a:ext cx="1378937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BFB20093-E412-41A4-9A72-74B9863E4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31283" y="40657462"/>
              <a:ext cx="1819956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1EE73457-026A-4EC4-A31A-7AD8E5566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324" y="40549462"/>
              <a:ext cx="6260869" cy="2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6E1B11A2-3044-4659-B800-51A7C195D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9868" y="40657462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273F31-ED1B-45DD-9D9D-5C7456A5C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908" b="1425"/>
          <a:stretch/>
        </p:blipFill>
        <p:spPr bwMode="auto">
          <a:xfrm>
            <a:off x="0" y="0"/>
            <a:ext cx="12192000" cy="46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8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1546836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44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AC0F1-30A7-4A6D-954D-CB06CFEC6FDA}"/>
              </a:ext>
            </a:extLst>
          </p:cNvPr>
          <p:cNvSpPr/>
          <p:nvPr/>
        </p:nvSpPr>
        <p:spPr>
          <a:xfrm>
            <a:off x="1412841" y="20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5219539-6EDB-404D-BE8A-2C57D823D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470" y="511942"/>
            <a:ext cx="2102785" cy="126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A9DF870A-FC5E-4FA2-839A-93B9BBBE1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5255" y="511942"/>
            <a:ext cx="2102785" cy="126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C14D10-2BDD-4AA1-890E-1D62B4AB3F14}"/>
              </a:ext>
            </a:extLst>
          </p:cNvPr>
          <p:cNvSpPr/>
          <p:nvPr/>
        </p:nvSpPr>
        <p:spPr>
          <a:xfrm>
            <a:off x="149697" y="453880"/>
            <a:ext cx="4326288" cy="1325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4CF18F-C9FB-418E-A1A8-B8F881C3DCD7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2312841" y="1779443"/>
            <a:ext cx="0" cy="2937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C14D10-2BDD-4AA1-890E-1D62B4AB3F14}"/>
              </a:ext>
            </a:extLst>
          </p:cNvPr>
          <p:cNvSpPr/>
          <p:nvPr/>
        </p:nvSpPr>
        <p:spPr>
          <a:xfrm>
            <a:off x="3301261" y="20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1AF6FC5-1B05-4678-8787-D5BA9F3DA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818" y="147968"/>
            <a:ext cx="2160000" cy="17984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AC0F1-30A7-4A6D-954D-CB06CFEC6FDA}"/>
              </a:ext>
            </a:extLst>
          </p:cNvPr>
          <p:cNvSpPr/>
          <p:nvPr/>
        </p:nvSpPr>
        <p:spPr>
          <a:xfrm>
            <a:off x="1671817" y="147968"/>
            <a:ext cx="2159999" cy="1763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8ADA0C6-92B8-45C1-9CD4-42165A850E1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3395560" y="1267465"/>
            <a:ext cx="161958" cy="144944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13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727BAC-134C-4595-B8B4-3CC10857F505}"/>
              </a:ext>
            </a:extLst>
          </p:cNvPr>
          <p:cNvSpPr/>
          <p:nvPr/>
        </p:nvSpPr>
        <p:spPr>
          <a:xfrm>
            <a:off x="3301261" y="279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4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9BC0E8-69D3-4DD7-8ADD-65E187401CAA}"/>
              </a:ext>
            </a:extLst>
          </p:cNvPr>
          <p:cNvSpPr/>
          <p:nvPr/>
        </p:nvSpPr>
        <p:spPr>
          <a:xfrm>
            <a:off x="3301261" y="351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4A6A4B53-D342-45FA-822C-7B6E39C7A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445" y="3020202"/>
            <a:ext cx="2880000" cy="1725720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E31DCE9-3284-4A33-A687-A03F01B18454}"/>
              </a:ext>
            </a:extLst>
          </p:cNvPr>
          <p:cNvSpPr/>
          <p:nvPr/>
        </p:nvSpPr>
        <p:spPr>
          <a:xfrm>
            <a:off x="90024" y="2928766"/>
            <a:ext cx="3069476" cy="1888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13FDA4-6F6B-421C-AFA7-2BDD0EBDA5B4}"/>
              </a:ext>
            </a:extLst>
          </p:cNvPr>
          <p:cNvCxnSpPr>
            <a:cxnSpLocks/>
            <a:stCxn id="37" idx="3"/>
            <a:endCxn id="17" idx="1"/>
          </p:cNvCxnSpPr>
          <p:nvPr/>
        </p:nvCxnSpPr>
        <p:spPr>
          <a:xfrm>
            <a:off x="3159500" y="3873166"/>
            <a:ext cx="1417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3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E5B81-71EE-4549-A672-1C004A02703A}"/>
              </a:ext>
            </a:extLst>
          </p:cNvPr>
          <p:cNvSpPr/>
          <p:nvPr/>
        </p:nvSpPr>
        <p:spPr>
          <a:xfrm>
            <a:off x="5189682" y="20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30">
            <a:extLst>
              <a:ext uri="{FF2B5EF4-FFF2-40B4-BE49-F238E27FC236}">
                <a16:creationId xmlns:a16="http://schemas.microsoft.com/office/drawing/2014/main" id="{053EB12C-63E2-440C-8F71-45A6275B5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6892" y="929679"/>
            <a:ext cx="4198217" cy="103865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C14D10-2BDD-4AA1-890E-1D62B4AB3F14}"/>
              </a:ext>
            </a:extLst>
          </p:cNvPr>
          <p:cNvSpPr/>
          <p:nvPr/>
        </p:nvSpPr>
        <p:spPr>
          <a:xfrm>
            <a:off x="3996892" y="919534"/>
            <a:ext cx="4198216" cy="1048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BE85FD-8DA0-418E-925A-3B9D838A9AE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89682" y="1968332"/>
            <a:ext cx="6318" cy="1048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38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7CE19C-F628-47EF-8595-F70FCD5E6B53}"/>
              </a:ext>
            </a:extLst>
          </p:cNvPr>
          <p:cNvSpPr/>
          <p:nvPr/>
        </p:nvSpPr>
        <p:spPr>
          <a:xfrm>
            <a:off x="5189682" y="279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226812E-90EA-4CEB-B013-107E0D801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0882" y="994610"/>
            <a:ext cx="4197600" cy="916598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E9B6C3-BDD2-40BF-A1F9-9A9C48FBF159}"/>
              </a:ext>
            </a:extLst>
          </p:cNvPr>
          <p:cNvSpPr/>
          <p:nvPr/>
        </p:nvSpPr>
        <p:spPr>
          <a:xfrm>
            <a:off x="3996892" y="919534"/>
            <a:ext cx="4198216" cy="1048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61BC4B3-1FA9-48BC-B9C7-153C2715CA8A}"/>
              </a:ext>
            </a:extLst>
          </p:cNvPr>
          <p:cNvCxnSpPr>
            <a:cxnSpLocks/>
            <a:stCxn id="37" idx="2"/>
            <a:endCxn id="13" idx="1"/>
          </p:cNvCxnSpPr>
          <p:nvPr/>
        </p:nvCxnSpPr>
        <p:spPr>
          <a:xfrm rot="5400000">
            <a:off x="5050424" y="2107590"/>
            <a:ext cx="1184834" cy="906318"/>
          </a:xfrm>
          <a:prstGeom prst="bentConnector4">
            <a:avLst>
              <a:gd name="adj1" fmla="val 9408"/>
              <a:gd name="adj2" fmla="val 11117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2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344BE0-D44E-4113-8931-7797B1EEEE22}"/>
              </a:ext>
            </a:extLst>
          </p:cNvPr>
          <p:cNvSpPr/>
          <p:nvPr/>
        </p:nvSpPr>
        <p:spPr>
          <a:xfrm>
            <a:off x="5189682" y="351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166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A4260727-C07E-4C6B-8594-58DB42BEF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6000" y="291868"/>
            <a:ext cx="4140000" cy="1676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472DA1-5CBF-4E1B-AD77-A2CB5D5CC681}"/>
              </a:ext>
            </a:extLst>
          </p:cNvPr>
          <p:cNvSpPr/>
          <p:nvPr/>
        </p:nvSpPr>
        <p:spPr>
          <a:xfrm>
            <a:off x="7078102" y="2073166"/>
            <a:ext cx="3688421" cy="144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23AB5D1-075E-428A-996D-A39285D02D4C}"/>
              </a:ext>
            </a:extLst>
          </p:cNvPr>
          <p:cNvSpPr/>
          <p:nvPr/>
        </p:nvSpPr>
        <p:spPr>
          <a:xfrm>
            <a:off x="7755316" y="240856"/>
            <a:ext cx="2344458" cy="16703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C4446B-116E-4663-A118-0C6ED5FD93D5}"/>
              </a:ext>
            </a:extLst>
          </p:cNvPr>
          <p:cNvCxnSpPr>
            <a:cxnSpLocks/>
            <a:stCxn id="37" idx="2"/>
            <a:endCxn id="8" idx="0"/>
          </p:cNvCxnSpPr>
          <p:nvPr/>
        </p:nvCxnSpPr>
        <p:spPr>
          <a:xfrm flipH="1">
            <a:off x="8922313" y="1911208"/>
            <a:ext cx="5232" cy="161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4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CCEC26-B785-443C-95F4-DC20001B7529}"/>
              </a:ext>
            </a:extLst>
          </p:cNvPr>
          <p:cNvSpPr/>
          <p:nvPr/>
        </p:nvSpPr>
        <p:spPr>
          <a:xfrm>
            <a:off x="7078103" y="351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10">
            <a:extLst>
              <a:ext uri="{FF2B5EF4-FFF2-40B4-BE49-F238E27FC236}">
                <a16:creationId xmlns:a16="http://schemas.microsoft.com/office/drawing/2014/main" id="{8486755C-1B8E-4885-BEB8-66ED8C536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6000" y="291868"/>
            <a:ext cx="4140000" cy="1676464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B09D597-29FD-40D3-BE61-7B3C45369998}"/>
              </a:ext>
            </a:extLst>
          </p:cNvPr>
          <p:cNvSpPr/>
          <p:nvPr/>
        </p:nvSpPr>
        <p:spPr>
          <a:xfrm>
            <a:off x="9866524" y="1022687"/>
            <a:ext cx="360000" cy="3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312F9AD-26C7-44FB-9524-80BE76FFA4D0}"/>
              </a:ext>
            </a:extLst>
          </p:cNvPr>
          <p:cNvCxnSpPr>
            <a:cxnSpLocks/>
            <a:stCxn id="37" idx="1"/>
            <a:endCxn id="19" idx="3"/>
          </p:cNvCxnSpPr>
          <p:nvPr/>
        </p:nvCxnSpPr>
        <p:spPr>
          <a:xfrm rot="10800000" flipV="1">
            <a:off x="8878104" y="1202686"/>
            <a:ext cx="988421" cy="2670479"/>
          </a:xfrm>
          <a:prstGeom prst="bentConnector3">
            <a:avLst>
              <a:gd name="adj1" fmla="val 8433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64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3DFF22E-53CA-43F0-9AFD-9FE52284D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5999" y="985762"/>
            <a:ext cx="6840000" cy="5512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4CE6E-BBF6-60E9-6AC8-9035709E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3F7E1-A9B7-44B2-946C-31AB60006C61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13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6AC256-D413-4C51-A502-B00D60ABE87E}"/>
              </a:ext>
            </a:extLst>
          </p:cNvPr>
          <p:cNvSpPr/>
          <p:nvPr/>
        </p:nvSpPr>
        <p:spPr>
          <a:xfrm>
            <a:off x="8966524" y="351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154B8FD0-04BE-4C2A-9FE6-DA13AB0F8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6000" y="291868"/>
            <a:ext cx="4140000" cy="16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2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E47E0F-719F-47D2-A0DA-340C4FB77708}"/>
              </a:ext>
            </a:extLst>
          </p:cNvPr>
          <p:cNvSpPr/>
          <p:nvPr/>
        </p:nvSpPr>
        <p:spPr>
          <a:xfrm>
            <a:off x="7078102" y="4233166"/>
            <a:ext cx="3688421" cy="216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10">
            <a:extLst>
              <a:ext uri="{FF2B5EF4-FFF2-40B4-BE49-F238E27FC236}">
                <a16:creationId xmlns:a16="http://schemas.microsoft.com/office/drawing/2014/main" id="{8486755C-1B8E-4885-BEB8-66ED8C536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6000" y="291868"/>
            <a:ext cx="4140000" cy="1676464"/>
          </a:xfrm>
          <a:prstGeom prst="rect">
            <a:avLst/>
          </a:prstGeom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312F9AD-26C7-44FB-9524-80BE76FFA4D0}"/>
              </a:ext>
            </a:extLst>
          </p:cNvPr>
          <p:cNvCxnSpPr>
            <a:cxnSpLocks/>
            <a:stCxn id="39" idx="2"/>
            <a:endCxn id="24" idx="3"/>
          </p:cNvCxnSpPr>
          <p:nvPr/>
        </p:nvCxnSpPr>
        <p:spPr>
          <a:xfrm rot="5400000">
            <a:off x="9189157" y="3488574"/>
            <a:ext cx="3401958" cy="247226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B21B6E6-A287-4281-AAEB-EBB20F52120E}"/>
              </a:ext>
            </a:extLst>
          </p:cNvPr>
          <p:cNvSpPr/>
          <p:nvPr/>
        </p:nvSpPr>
        <p:spPr>
          <a:xfrm>
            <a:off x="9980042" y="240856"/>
            <a:ext cx="2067414" cy="16703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88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4765498-ECD7-4B3A-8370-2B3C8C7170A5}"/>
              </a:ext>
            </a:extLst>
          </p:cNvPr>
          <p:cNvSpPr/>
          <p:nvPr/>
        </p:nvSpPr>
        <p:spPr>
          <a:xfrm>
            <a:off x="5189682" y="4233166"/>
            <a:ext cx="1800000" cy="144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476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BE2ED3-8CC8-4878-9631-91791421FA56}"/>
              </a:ext>
            </a:extLst>
          </p:cNvPr>
          <p:cNvSpPr/>
          <p:nvPr/>
        </p:nvSpPr>
        <p:spPr>
          <a:xfrm>
            <a:off x="3301261" y="4233166"/>
            <a:ext cx="1800000" cy="144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23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F19DF2-B571-479B-8B2F-17B1716D4AEE}"/>
              </a:ext>
            </a:extLst>
          </p:cNvPr>
          <p:cNvSpPr/>
          <p:nvPr/>
        </p:nvSpPr>
        <p:spPr>
          <a:xfrm>
            <a:off x="1412841" y="495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9F48B480-9E35-4E7A-99AC-8B76D2A2B7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3908"/>
          <a:stretch/>
        </p:blipFill>
        <p:spPr>
          <a:xfrm>
            <a:off x="495746" y="2883166"/>
            <a:ext cx="2334470" cy="198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1092C7-1C73-40C4-9460-247A2EE46799}"/>
              </a:ext>
            </a:extLst>
          </p:cNvPr>
          <p:cNvSpPr/>
          <p:nvPr/>
        </p:nvSpPr>
        <p:spPr>
          <a:xfrm>
            <a:off x="432001" y="2850290"/>
            <a:ext cx="2398216" cy="20128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8585294-D7BB-4F10-AE20-B3551EEBBF90}"/>
              </a:ext>
            </a:extLst>
          </p:cNvPr>
          <p:cNvCxnSpPr>
            <a:cxnSpLocks/>
            <a:stCxn id="10" idx="3"/>
            <a:endCxn id="26" idx="3"/>
          </p:cNvCxnSpPr>
          <p:nvPr/>
        </p:nvCxnSpPr>
        <p:spPr>
          <a:xfrm>
            <a:off x="2830217" y="3856728"/>
            <a:ext cx="382624" cy="1456438"/>
          </a:xfrm>
          <a:prstGeom prst="bentConnector3">
            <a:avLst>
              <a:gd name="adj1" fmla="val 13186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43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1092C7-1C73-40C4-9460-247A2EE46799}"/>
              </a:ext>
            </a:extLst>
          </p:cNvPr>
          <p:cNvSpPr/>
          <p:nvPr/>
        </p:nvSpPr>
        <p:spPr>
          <a:xfrm>
            <a:off x="104172" y="3233394"/>
            <a:ext cx="3108669" cy="12537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A7BFB0F-4B1B-4520-801B-64BD92EF01AB}"/>
              </a:ext>
            </a:extLst>
          </p:cNvPr>
          <p:cNvSpPr/>
          <p:nvPr/>
        </p:nvSpPr>
        <p:spPr>
          <a:xfrm>
            <a:off x="1412841" y="56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6">
            <a:extLst>
              <a:ext uri="{FF2B5EF4-FFF2-40B4-BE49-F238E27FC236}">
                <a16:creationId xmlns:a16="http://schemas.microsoft.com/office/drawing/2014/main" id="{4FF6601B-6E4E-487A-98FA-919A6A9C3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8506" y="3333616"/>
            <a:ext cx="2880000" cy="1079100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6BB087A-4DE2-4596-A29E-AFC91DBC1E41}"/>
              </a:ext>
            </a:extLst>
          </p:cNvPr>
          <p:cNvCxnSpPr>
            <a:cxnSpLocks/>
            <a:stCxn id="10" idx="2"/>
            <a:endCxn id="31" idx="1"/>
          </p:cNvCxnSpPr>
          <p:nvPr/>
        </p:nvCxnSpPr>
        <p:spPr>
          <a:xfrm rot="5400000">
            <a:off x="762671" y="5137329"/>
            <a:ext cx="1546007" cy="245666"/>
          </a:xfrm>
          <a:prstGeom prst="bentConnector4">
            <a:avLst>
              <a:gd name="adj1" fmla="val 16406"/>
              <a:gd name="adj2" fmla="val 19305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905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FBDA-BED4-42C8-8A22-6DE3C09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50CA37-126C-4FFF-9445-DCDF88CE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000" y="2016042"/>
            <a:ext cx="9720000" cy="4481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7A99-5542-4C6C-8173-F9F97CCD41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AC0F1-30A7-4A6D-954D-CB06CFEC6FDA}"/>
              </a:ext>
            </a:extLst>
          </p:cNvPr>
          <p:cNvSpPr/>
          <p:nvPr/>
        </p:nvSpPr>
        <p:spPr>
          <a:xfrm>
            <a:off x="1412841" y="20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C14D10-2BDD-4AA1-890E-1D62B4AB3F14}"/>
              </a:ext>
            </a:extLst>
          </p:cNvPr>
          <p:cNvSpPr/>
          <p:nvPr/>
        </p:nvSpPr>
        <p:spPr>
          <a:xfrm>
            <a:off x="3301261" y="20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E5B81-71EE-4549-A672-1C004A02703A}"/>
              </a:ext>
            </a:extLst>
          </p:cNvPr>
          <p:cNvSpPr/>
          <p:nvPr/>
        </p:nvSpPr>
        <p:spPr>
          <a:xfrm>
            <a:off x="5189682" y="20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472DA1-5CBF-4E1B-AD77-A2CB5D5CC681}"/>
              </a:ext>
            </a:extLst>
          </p:cNvPr>
          <p:cNvSpPr/>
          <p:nvPr/>
        </p:nvSpPr>
        <p:spPr>
          <a:xfrm>
            <a:off x="7078103" y="20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F70109C-07BB-4432-AB0F-731E68BD0557}"/>
              </a:ext>
            </a:extLst>
          </p:cNvPr>
          <p:cNvSpPr/>
          <p:nvPr/>
        </p:nvSpPr>
        <p:spPr>
          <a:xfrm>
            <a:off x="8966524" y="20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1092C7-1C73-40C4-9460-247A2EE46799}"/>
              </a:ext>
            </a:extLst>
          </p:cNvPr>
          <p:cNvSpPr/>
          <p:nvPr/>
        </p:nvSpPr>
        <p:spPr>
          <a:xfrm>
            <a:off x="1412841" y="279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727BAC-134C-4595-B8B4-3CC10857F505}"/>
              </a:ext>
            </a:extLst>
          </p:cNvPr>
          <p:cNvSpPr/>
          <p:nvPr/>
        </p:nvSpPr>
        <p:spPr>
          <a:xfrm>
            <a:off x="3301261" y="279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7CE19C-F628-47EF-8595-F70FCD5E6B53}"/>
              </a:ext>
            </a:extLst>
          </p:cNvPr>
          <p:cNvSpPr/>
          <p:nvPr/>
        </p:nvSpPr>
        <p:spPr>
          <a:xfrm>
            <a:off x="5189682" y="279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5B7C91-D162-4E1D-BD57-17F93C71754C}"/>
              </a:ext>
            </a:extLst>
          </p:cNvPr>
          <p:cNvSpPr/>
          <p:nvPr/>
        </p:nvSpPr>
        <p:spPr>
          <a:xfrm>
            <a:off x="7078103" y="279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7CFF61-6EC3-4833-9162-2CE34387D6E5}"/>
              </a:ext>
            </a:extLst>
          </p:cNvPr>
          <p:cNvSpPr/>
          <p:nvPr/>
        </p:nvSpPr>
        <p:spPr>
          <a:xfrm>
            <a:off x="8966524" y="279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372BA8-6275-42B4-A9D5-28D9ABD957FF}"/>
              </a:ext>
            </a:extLst>
          </p:cNvPr>
          <p:cNvSpPr/>
          <p:nvPr/>
        </p:nvSpPr>
        <p:spPr>
          <a:xfrm>
            <a:off x="1412841" y="351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9BC0E8-69D3-4DD7-8ADD-65E187401CAA}"/>
              </a:ext>
            </a:extLst>
          </p:cNvPr>
          <p:cNvSpPr/>
          <p:nvPr/>
        </p:nvSpPr>
        <p:spPr>
          <a:xfrm>
            <a:off x="3301261" y="351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344BE0-D44E-4113-8931-7797B1EEEE22}"/>
              </a:ext>
            </a:extLst>
          </p:cNvPr>
          <p:cNvSpPr/>
          <p:nvPr/>
        </p:nvSpPr>
        <p:spPr>
          <a:xfrm>
            <a:off x="5189682" y="351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CCEC26-B785-443C-95F4-DC20001B7529}"/>
              </a:ext>
            </a:extLst>
          </p:cNvPr>
          <p:cNvSpPr/>
          <p:nvPr/>
        </p:nvSpPr>
        <p:spPr>
          <a:xfrm>
            <a:off x="7078103" y="351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6AC256-D413-4C51-A502-B00D60ABE87E}"/>
              </a:ext>
            </a:extLst>
          </p:cNvPr>
          <p:cNvSpPr/>
          <p:nvPr/>
        </p:nvSpPr>
        <p:spPr>
          <a:xfrm>
            <a:off x="8966524" y="351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7300ED-80E2-4BCB-9988-31C547EA81AE}"/>
              </a:ext>
            </a:extLst>
          </p:cNvPr>
          <p:cNvSpPr/>
          <p:nvPr/>
        </p:nvSpPr>
        <p:spPr>
          <a:xfrm>
            <a:off x="1412841" y="423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8FA8DC9-248C-4BEC-811E-305E12C57843}"/>
              </a:ext>
            </a:extLst>
          </p:cNvPr>
          <p:cNvSpPr/>
          <p:nvPr/>
        </p:nvSpPr>
        <p:spPr>
          <a:xfrm>
            <a:off x="3301261" y="423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74632D-32A2-47B0-8A6F-3878E3809335}"/>
              </a:ext>
            </a:extLst>
          </p:cNvPr>
          <p:cNvSpPr/>
          <p:nvPr/>
        </p:nvSpPr>
        <p:spPr>
          <a:xfrm>
            <a:off x="5189682" y="423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E47E0F-719F-47D2-A0DA-340C4FB77708}"/>
              </a:ext>
            </a:extLst>
          </p:cNvPr>
          <p:cNvSpPr/>
          <p:nvPr/>
        </p:nvSpPr>
        <p:spPr>
          <a:xfrm>
            <a:off x="7078103" y="423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7762FA-BFDE-44F7-817B-1435DE5E465E}"/>
              </a:ext>
            </a:extLst>
          </p:cNvPr>
          <p:cNvSpPr/>
          <p:nvPr/>
        </p:nvSpPr>
        <p:spPr>
          <a:xfrm>
            <a:off x="8966524" y="423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F19DF2-B571-479B-8B2F-17B1716D4AEE}"/>
              </a:ext>
            </a:extLst>
          </p:cNvPr>
          <p:cNvSpPr/>
          <p:nvPr/>
        </p:nvSpPr>
        <p:spPr>
          <a:xfrm>
            <a:off x="1412841" y="495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BE2ED3-8CC8-4878-9631-91791421FA56}"/>
              </a:ext>
            </a:extLst>
          </p:cNvPr>
          <p:cNvSpPr/>
          <p:nvPr/>
        </p:nvSpPr>
        <p:spPr>
          <a:xfrm>
            <a:off x="3301261" y="495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4765498-ECD7-4B3A-8370-2B3C8C7170A5}"/>
              </a:ext>
            </a:extLst>
          </p:cNvPr>
          <p:cNvSpPr/>
          <p:nvPr/>
        </p:nvSpPr>
        <p:spPr>
          <a:xfrm>
            <a:off x="5189682" y="495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0223D50-7062-4108-8825-74C7000A944B}"/>
              </a:ext>
            </a:extLst>
          </p:cNvPr>
          <p:cNvSpPr/>
          <p:nvPr/>
        </p:nvSpPr>
        <p:spPr>
          <a:xfrm>
            <a:off x="7078103" y="495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B37CA99-9FE3-4E11-9784-91C9D12BD926}"/>
              </a:ext>
            </a:extLst>
          </p:cNvPr>
          <p:cNvSpPr/>
          <p:nvPr/>
        </p:nvSpPr>
        <p:spPr>
          <a:xfrm>
            <a:off x="8966524" y="495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A7BFB0F-4B1B-4520-801B-64BD92EF01AB}"/>
              </a:ext>
            </a:extLst>
          </p:cNvPr>
          <p:cNvSpPr/>
          <p:nvPr/>
        </p:nvSpPr>
        <p:spPr>
          <a:xfrm>
            <a:off x="1412841" y="56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0A5EED-725C-426B-A665-091BA5FEE6D6}"/>
              </a:ext>
            </a:extLst>
          </p:cNvPr>
          <p:cNvSpPr/>
          <p:nvPr/>
        </p:nvSpPr>
        <p:spPr>
          <a:xfrm>
            <a:off x="3301261" y="56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2E0F487-195F-4D94-9529-B5FAAAB0FE90}"/>
              </a:ext>
            </a:extLst>
          </p:cNvPr>
          <p:cNvSpPr/>
          <p:nvPr/>
        </p:nvSpPr>
        <p:spPr>
          <a:xfrm>
            <a:off x="5189682" y="56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6DFC78-BF80-491D-BFAE-F5A556EAFADD}"/>
              </a:ext>
            </a:extLst>
          </p:cNvPr>
          <p:cNvSpPr/>
          <p:nvPr/>
        </p:nvSpPr>
        <p:spPr>
          <a:xfrm>
            <a:off x="7078103" y="56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A855198-607C-49FD-94F2-44090495D541}"/>
              </a:ext>
            </a:extLst>
          </p:cNvPr>
          <p:cNvSpPr/>
          <p:nvPr/>
        </p:nvSpPr>
        <p:spPr>
          <a:xfrm>
            <a:off x="8966524" y="5673166"/>
            <a:ext cx="180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69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7BFC-8C76-40E6-BE4F-E1AFD180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Design Space</a:t>
            </a:r>
            <a:endParaRPr lang="en-GB" dirty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EB112AB5-0552-401D-B6FA-BE9C7303B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00" y="147174"/>
            <a:ext cx="6840000" cy="671082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0AD61F-5FC5-4B6E-B55C-3AFD2E20AA60}"/>
              </a:ext>
            </a:extLst>
          </p:cNvPr>
          <p:cNvSpPr/>
          <p:nvPr/>
        </p:nvSpPr>
        <p:spPr>
          <a:xfrm>
            <a:off x="406924" y="4863938"/>
            <a:ext cx="4680000" cy="1260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Small solar size cannot support independent energy system, the first solar size that can support the system also requires </a:t>
            </a:r>
            <a:r>
              <a:rPr lang="en-US" sz="2000">
                <a:solidFill>
                  <a:schemeClr val="tx1"/>
                </a:solidFill>
              </a:rPr>
              <a:t>the largest </a:t>
            </a:r>
            <a:r>
              <a:rPr lang="en-US" sz="2000" dirty="0">
                <a:solidFill>
                  <a:schemeClr val="tx1"/>
                </a:solidFill>
              </a:rPr>
              <a:t>storage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9CAE7-82F6-43CB-A732-D169091D4E82}"/>
              </a:ext>
            </a:extLst>
          </p:cNvPr>
          <p:cNvSpPr/>
          <p:nvPr/>
        </p:nvSpPr>
        <p:spPr>
          <a:xfrm>
            <a:off x="406924" y="3277313"/>
            <a:ext cx="4680000" cy="12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For a particular solar size, increasing storage reduces grid electricity import. The initial reduction is large, but later reduction shows diminishing return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710E9-47BA-468B-A667-09B226F5C3CD}"/>
              </a:ext>
            </a:extLst>
          </p:cNvPr>
          <p:cNvSpPr/>
          <p:nvPr/>
        </p:nvSpPr>
        <p:spPr>
          <a:xfrm>
            <a:off x="406924" y="1690688"/>
            <a:ext cx="4680000" cy="126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Increasing solar size reduces grid electricity import. However, the reduction has a limit,  as solar do not generate energy at night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2CEDD9-FF80-45B7-BCA2-6D06B343C776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155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4646-121E-4DC3-A861-6DAE4E3A8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Trend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135E22-36DE-497F-BA25-2B95EFEE9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647492"/>
            <a:ext cx="10515600" cy="39400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0C9A19-9066-48B8-85F4-2DD8821961ED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424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11BB-B112-4DC3-8438-86930E46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D33C1-6D59-4433-8167-1CF2E932B1F5}"/>
              </a:ext>
            </a:extLst>
          </p:cNvPr>
          <p:cNvGrpSpPr/>
          <p:nvPr/>
        </p:nvGrpSpPr>
        <p:grpSpPr>
          <a:xfrm>
            <a:off x="803370" y="1325563"/>
            <a:ext cx="10800000" cy="4587656"/>
            <a:chOff x="803370" y="1638740"/>
            <a:chExt cx="10800000" cy="45876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D32F2B-3711-4063-8324-D9D484994A73}"/>
                </a:ext>
              </a:extLst>
            </p:cNvPr>
            <p:cNvSpPr/>
            <p:nvPr/>
          </p:nvSpPr>
          <p:spPr>
            <a:xfrm>
              <a:off x="2603370" y="5146396"/>
              <a:ext cx="9000000" cy="108000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Flexible grid electricity is needed, to</a:t>
              </a:r>
              <a:r>
                <a:rPr lang="en-CA" sz="2800" dirty="0">
                  <a:solidFill>
                    <a:schemeClr val="dk1"/>
                  </a:solidFill>
                </a:rPr>
                <a:t> meet some demands too costly for solar and storage</a:t>
              </a:r>
              <a:r>
                <a:rPr lang="en-US" sz="2800" dirty="0">
                  <a:solidFill>
                    <a:schemeClr val="tx1"/>
                  </a:solidFill>
                </a:rPr>
                <a:t>.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444C63-BC17-4A9F-BA9D-442FB31A3C38}"/>
                </a:ext>
              </a:extLst>
            </p:cNvPr>
            <p:cNvSpPr/>
            <p:nvPr/>
          </p:nvSpPr>
          <p:spPr>
            <a:xfrm>
              <a:off x="2603370" y="3616396"/>
              <a:ext cx="9000000" cy="10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Solar and storage will take up greater portion of the energy system, as their prices continue to drop.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7E40E7-19A4-4D26-9C97-21EFED4A9FE7}"/>
                </a:ext>
              </a:extLst>
            </p:cNvPr>
            <p:cNvSpPr/>
            <p:nvPr/>
          </p:nvSpPr>
          <p:spPr>
            <a:xfrm>
              <a:off x="2603370" y="2084895"/>
              <a:ext cx="9000000" cy="108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Solar PV is economically competitive, but lithium battery storage is still too expensive.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35A424-AF67-4852-AB6B-4589490E77E8}"/>
                </a:ext>
              </a:extLst>
            </p:cNvPr>
            <p:cNvSpPr/>
            <p:nvPr/>
          </p:nvSpPr>
          <p:spPr>
            <a:xfrm>
              <a:off x="803370" y="1638740"/>
              <a:ext cx="1800000" cy="90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Currently</a:t>
              </a:r>
              <a:endParaRPr lang="en-GB" sz="32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558432-3B2E-4523-B62B-31F53C5A08DB}"/>
                </a:ext>
              </a:extLst>
            </p:cNvPr>
            <p:cNvSpPr/>
            <p:nvPr/>
          </p:nvSpPr>
          <p:spPr>
            <a:xfrm>
              <a:off x="803370" y="3166396"/>
              <a:ext cx="1800000" cy="9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Future</a:t>
              </a:r>
              <a:endParaRPr lang="en-GB" sz="32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39AE20-ACF3-4120-B9C5-62E5C87A8BAD}"/>
                </a:ext>
              </a:extLst>
            </p:cNvPr>
            <p:cNvSpPr/>
            <p:nvPr/>
          </p:nvSpPr>
          <p:spPr>
            <a:xfrm>
              <a:off x="803370" y="4694895"/>
              <a:ext cx="1800000" cy="90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However</a:t>
              </a:r>
              <a:endParaRPr lang="en-GB" sz="32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58AD12-3437-4702-922D-00081CD24CA9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78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9619-F167-4628-AE21-055188F8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System Setup and Operation Strategy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4032CD-0BD2-4975-876E-61B9117A7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4662" y="1703078"/>
            <a:ext cx="870267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289D0-617A-4039-8AAF-4DBF9842CCA7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870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5FDD2-2F83-4EF5-A321-87C22212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 and Contact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ABBEC-0286-4FCA-8B0E-F5FF59011002}"/>
              </a:ext>
            </a:extLst>
          </p:cNvPr>
          <p:cNvGrpSpPr/>
          <p:nvPr/>
        </p:nvGrpSpPr>
        <p:grpSpPr>
          <a:xfrm>
            <a:off x="6688000" y="2169000"/>
            <a:ext cx="4320000" cy="2520000"/>
            <a:chOff x="7033800" y="2527399"/>
            <a:chExt cx="4320000" cy="25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98092F-57DB-4CAC-845B-5405A1D1F88D}"/>
                </a:ext>
              </a:extLst>
            </p:cNvPr>
            <p:cNvSpPr/>
            <p:nvPr/>
          </p:nvSpPr>
          <p:spPr>
            <a:xfrm>
              <a:off x="7033800" y="2527399"/>
              <a:ext cx="4320000" cy="72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Contact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E7E30C-89D4-4B3C-BA6C-671C6CD2EE25}"/>
                </a:ext>
              </a:extLst>
            </p:cNvPr>
            <p:cNvSpPr/>
            <p:nvPr/>
          </p:nvSpPr>
          <p:spPr>
            <a:xfrm>
              <a:off x="7033800" y="3247399"/>
              <a:ext cx="4320000" cy="180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Han </a:t>
              </a:r>
              <a:r>
                <a:rPr lang="en-US" sz="2800" dirty="0" err="1">
                  <a:solidFill>
                    <a:schemeClr val="tx1"/>
                  </a:solidFill>
                </a:rPr>
                <a:t>Kun</a:t>
              </a:r>
              <a:r>
                <a:rPr lang="en-US" sz="2800" dirty="0">
                  <a:solidFill>
                    <a:schemeClr val="tx1"/>
                  </a:solidFill>
                </a:rPr>
                <a:t> Ren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University of Oxford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han.ren@eng.ox.ac.uk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50A6D89-FBEF-4739-BF21-8F343AC06C8A}"/>
              </a:ext>
            </a:extLst>
          </p:cNvPr>
          <p:cNvSpPr/>
          <p:nvPr/>
        </p:nvSpPr>
        <p:spPr>
          <a:xfrm>
            <a:off x="1184000" y="2169000"/>
            <a:ext cx="4320000" cy="2520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tx1"/>
                </a:solidFill>
                <a:latin typeface="+mj-lt"/>
              </a:rPr>
              <a:t>?</a:t>
            </a:r>
            <a:endParaRPr lang="en-GB" sz="20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441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3948-CAEF-4461-B5C8-8F9F2C69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Demand Model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F76BA9-CDD3-4F17-8110-14764D3CE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000" y="1598150"/>
            <a:ext cx="7200900" cy="43148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7552994-626D-4975-8E03-F6F769D41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325563"/>
            <a:ext cx="4860000" cy="48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1CA903-10FA-4B3F-9058-F848D4903587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49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FD4A-C7B9-4D65-93DB-25773912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Generation Model</a:t>
            </a:r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86A2F1B-DB95-48F9-BBBC-47AF0B11C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22953"/>
            <a:ext cx="4860000" cy="51172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37AB497-8E75-40EE-A0BA-E56428BA6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0000" y="1724153"/>
            <a:ext cx="7200900" cy="4314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8E3A52-5EFC-4D74-BCC3-2A994614424D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8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A9A3-CE13-4F87-AFB0-3364584A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Cost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4293C4B-D15C-4AA6-AA03-926FA6E742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538730"/>
                <a:ext cx="10515600" cy="9592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LCOE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Solar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Storage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Electricity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Import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Demand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4293C4B-D15C-4AA6-AA03-926FA6E7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38730"/>
                <a:ext cx="10515600" cy="959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672CDE8F-6036-49E5-A50E-36AAE346C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1325563"/>
            <a:ext cx="5753100" cy="359092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DE4BE6-0588-4B68-B30B-ED18418BB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1325562"/>
            <a:ext cx="5753100" cy="3590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DB84B-6E6C-4C60-A31F-8180814DAE19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90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6E5E-3E5C-40DC-AD7B-DC646D17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Method: Solar Size Range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9E6F25-B743-4BE8-BCC9-DEEDE5923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09000"/>
                <a:ext cx="10515600" cy="95927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Solar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PV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Capacity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i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emand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Capacity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Factor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9E6F25-B743-4BE8-BCC9-DEEDE5923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09000"/>
                <a:ext cx="10515600" cy="9592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84C8553C-DC5E-4276-B38E-4D5038C49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7909" y="1449000"/>
            <a:ext cx="4756181" cy="39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C0EB7B-8998-4A9A-9970-A4A44984E69C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36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9E19-3EFD-48DE-8F94-A50D691E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Sizing Method: Storage Size Range</a:t>
            </a:r>
            <a:endParaRPr lang="en-GB" dirty="0"/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68FB95C1-358C-46A0-95BB-01654BE5F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512" y="1325563"/>
            <a:ext cx="10086975" cy="2495550"/>
          </a:xfr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FAF4AD2-318B-40D4-9B2B-EAB7DA4D6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287" y="4045344"/>
            <a:ext cx="10087200" cy="220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32BDDD-F210-44C9-954E-E7C7B3C0389D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46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B728-2F3B-C7CE-98A4-8202F30D3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Sizing Method: Electricity Import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7979684-ED58-4897-B02C-B8DA5E1A7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50" y="1739540"/>
            <a:ext cx="10020300" cy="40576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C81572-1F57-42AE-B06C-03B807E1D4AD}"/>
              </a:ext>
            </a:extLst>
          </p:cNvPr>
          <p:cNvSpPr txBox="1"/>
          <p:nvPr/>
        </p:nvSpPr>
        <p:spPr>
          <a:xfrm>
            <a:off x="11760000" y="6498000"/>
            <a:ext cx="4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001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60591FAFF71D4797142E1122BA9E5E" ma:contentTypeVersion="14" ma:contentTypeDescription="Create a new document." ma:contentTypeScope="" ma:versionID="014f4cad772864e63760248953bf0a28">
  <xsd:schema xmlns:xsd="http://www.w3.org/2001/XMLSchema" xmlns:xs="http://www.w3.org/2001/XMLSchema" xmlns:p="http://schemas.microsoft.com/office/2006/metadata/properties" xmlns:ns3="499b53ab-7175-4227-bd26-afa334fcbaba" xmlns:ns4="d2df4474-ea2d-4e2e-bb51-7e22c18c59a1" targetNamespace="http://schemas.microsoft.com/office/2006/metadata/properties" ma:root="true" ma:fieldsID="088161a993160bdb2662e2b3ce6b0c36" ns3:_="" ns4:_="">
    <xsd:import namespace="499b53ab-7175-4227-bd26-afa334fcbaba"/>
    <xsd:import namespace="d2df4474-ea2d-4e2e-bb51-7e22c18c59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b53ab-7175-4227-bd26-afa334fcba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df4474-ea2d-4e2e-bb51-7e22c18c59a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5315E9-7DD7-4634-8122-233F08659E2A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499b53ab-7175-4227-bd26-afa334fcbaba"/>
    <ds:schemaRef ds:uri="http://schemas.microsoft.com/office/2006/documentManagement/types"/>
    <ds:schemaRef ds:uri="d2df4474-ea2d-4e2e-bb51-7e22c18c59a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EFAF9E0-AACD-40BB-AF69-EA07D5E26A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C5300F-827A-4E75-915B-822E7243AE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9b53ab-7175-4227-bd26-afa334fcbaba"/>
    <ds:schemaRef ds:uri="d2df4474-ea2d-4e2e-bb51-7e22c18c59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325</Words>
  <Application>Microsoft Office PowerPoint</Application>
  <PresentationFormat>Widescreen</PresentationFormat>
  <Paragraphs>96</Paragraphs>
  <Slides>30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Optimal sizing of solar photovoltaic and lithium battery storage to reduce grid electricity reliance in buildings</vt:lpstr>
      <vt:lpstr>Motivation</vt:lpstr>
      <vt:lpstr>System Setup and Operation Strategy</vt:lpstr>
      <vt:lpstr>Demand Model</vt:lpstr>
      <vt:lpstr>Generation Model</vt:lpstr>
      <vt:lpstr>Cost Model</vt:lpstr>
      <vt:lpstr>Sizing Method: Solar Size Range</vt:lpstr>
      <vt:lpstr>Sizing Method: Storage Size Range</vt:lpstr>
      <vt:lpstr>Sizing Method: Electricity Import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Sizing Method</vt:lpstr>
      <vt:lpstr>Design Space</vt:lpstr>
      <vt:lpstr>Future Trend</vt:lpstr>
      <vt:lpstr>Conclusion</vt:lpstr>
      <vt:lpstr>Question and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sizing of solar photovoltaic and lithium battery storage to reduce grid electricity reliance in buildings</dc:title>
  <dc:creator>Han Ren</dc:creator>
  <cp:lastModifiedBy>Han Ren</cp:lastModifiedBy>
  <cp:revision>2</cp:revision>
  <dcterms:created xsi:type="dcterms:W3CDTF">2022-05-14T12:48:10Z</dcterms:created>
  <dcterms:modified xsi:type="dcterms:W3CDTF">2022-05-31T09:49:00Z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0x0101001360591FAFF71D4797142E1122BA9E5E</vt:lpwstr>
  </property>
</Properties>
</file>